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slideLayouts/slideLayout3.xml" ContentType="application/vnd.openxmlformats-officedocument.presentationml.slideLayout+xml"/>
  <Override PartName="/ppt/theme/theme3.xml" ContentType="application/vnd.openxmlformats-officedocument.theme+xml"/>
  <Override PartName="/ppt/slideLayouts/slideLayout4.xml" ContentType="application/vnd.openxmlformats-officedocument.presentationml.slideLayout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01" r:id="rId2"/>
    <p:sldMasterId id="2147483704" r:id="rId3"/>
    <p:sldMasterId id="2147483698" r:id="rId4"/>
  </p:sldMasterIdLst>
  <p:sldIdLst>
    <p:sldId id="398" r:id="rId5"/>
    <p:sldId id="399" r:id="rId6"/>
    <p:sldId id="400" r:id="rId7"/>
    <p:sldId id="401" r:id="rId8"/>
    <p:sldId id="406" r:id="rId9"/>
    <p:sldId id="402" r:id="rId10"/>
    <p:sldId id="403" r:id="rId11"/>
    <p:sldId id="405" r:id="rId12"/>
    <p:sldId id="404" r:id="rId13"/>
  </p:sldIdLst>
  <p:sldSz cx="9144000" cy="6858000" type="screen4x3"/>
  <p:notesSz cx="6858000" cy="9144000"/>
  <p:custDataLst>
    <p:tags r:id="rId14"/>
  </p:custDataLst>
  <p:defaultTextStyle>
    <a:defPPr>
      <a:defRPr lang="pt-B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00"/>
    <a:srgbClr val="F4740A"/>
    <a:srgbClr val="719B2D"/>
    <a:srgbClr val="96C844"/>
    <a:srgbClr val="4F81BD"/>
    <a:srgbClr val="F79646"/>
    <a:srgbClr val="FDEFE9"/>
    <a:srgbClr val="FCDDCF"/>
    <a:srgbClr val="339966"/>
    <a:srgbClr val="2B4C7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505E3EF-67EA-436B-97B2-0124C06EBD24}" styleName="Estilo Médio 4 - Ênfase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F5AB1C69-6EDB-4FF4-983F-18BD219EF322}" styleName="Estilo Médio 2 - Ênfase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93296810-A885-4BE3-A3E7-6D5BEEA58F35}" styleName="Estilo Médio 2 - Ênfase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8799B23B-EC83-4686-B30A-512413B5E67A}" styleName="Estilo Claro 3 - Ênfas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180" autoAdjust="0"/>
    <p:restoredTop sz="94660"/>
  </p:normalViewPr>
  <p:slideViewPr>
    <p:cSldViewPr>
      <p:cViewPr varScale="1">
        <p:scale>
          <a:sx n="92" d="100"/>
          <a:sy n="92" d="100"/>
        </p:scale>
        <p:origin x="1416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321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tags" Target="tags/tag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991855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345811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3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 descr="1286945_81584409"/>
          <p:cNvPicPr>
            <a:picLocks noChangeAspect="1" noChangeArrowheads="1"/>
          </p:cNvPicPr>
          <p:nvPr userDrawn="1"/>
        </p:nvPicPr>
        <p:blipFill>
          <a:blip r:embed="rId3" cstate="screen">
            <a:lum bright="62000" contrast="-78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2" name="Rectangle 8"/>
          <p:cNvSpPr>
            <a:spLocks noChangeArrowheads="1"/>
          </p:cNvSpPr>
          <p:nvPr userDrawn="1"/>
        </p:nvSpPr>
        <p:spPr bwMode="auto">
          <a:xfrm flipV="1">
            <a:off x="0" y="0"/>
            <a:ext cx="9144000" cy="908050"/>
          </a:xfrm>
          <a:prstGeom prst="rect">
            <a:avLst/>
          </a:prstGeom>
          <a:solidFill>
            <a:srgbClr val="719B2D">
              <a:alpha val="67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t-BR"/>
          </a:p>
        </p:txBody>
      </p:sp>
      <p:sp>
        <p:nvSpPr>
          <p:cNvPr id="1033" name="Rectangle 9"/>
          <p:cNvSpPr>
            <a:spLocks noChangeArrowheads="1"/>
          </p:cNvSpPr>
          <p:nvPr userDrawn="1"/>
        </p:nvSpPr>
        <p:spPr bwMode="auto">
          <a:xfrm flipV="1">
            <a:off x="0" y="908050"/>
            <a:ext cx="9144000" cy="5949950"/>
          </a:xfrm>
          <a:prstGeom prst="rect">
            <a:avLst/>
          </a:prstGeom>
          <a:solidFill>
            <a:schemeClr val="bg2">
              <a:alpha val="67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t-BR"/>
          </a:p>
        </p:txBody>
      </p:sp>
      <p:sp>
        <p:nvSpPr>
          <p:cNvPr id="1034" name="Rectangle 10"/>
          <p:cNvSpPr>
            <a:spLocks noChangeArrowheads="1"/>
          </p:cNvSpPr>
          <p:nvPr userDrawn="1"/>
        </p:nvSpPr>
        <p:spPr bwMode="auto">
          <a:xfrm flipV="1">
            <a:off x="0" y="0"/>
            <a:ext cx="9144000" cy="188913"/>
          </a:xfrm>
          <a:prstGeom prst="rect">
            <a:avLst/>
          </a:prstGeom>
          <a:solidFill>
            <a:schemeClr val="bg2">
              <a:alpha val="67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 descr="1286945_81584409"/>
          <p:cNvPicPr>
            <a:picLocks noChangeAspect="1" noChangeArrowheads="1"/>
          </p:cNvPicPr>
          <p:nvPr userDrawn="1"/>
        </p:nvPicPr>
        <p:blipFill>
          <a:blip r:embed="rId3" cstate="screen">
            <a:lum bright="62000" contrast="-78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2" name="Rectangle 8"/>
          <p:cNvSpPr>
            <a:spLocks noChangeArrowheads="1"/>
          </p:cNvSpPr>
          <p:nvPr userDrawn="1"/>
        </p:nvSpPr>
        <p:spPr bwMode="auto">
          <a:xfrm flipV="1">
            <a:off x="0" y="0"/>
            <a:ext cx="9144000" cy="908050"/>
          </a:xfrm>
          <a:prstGeom prst="rect">
            <a:avLst/>
          </a:prstGeom>
          <a:solidFill>
            <a:srgbClr val="719B2D">
              <a:alpha val="67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t-BR"/>
          </a:p>
        </p:txBody>
      </p:sp>
      <p:sp>
        <p:nvSpPr>
          <p:cNvPr id="1033" name="Rectangle 9"/>
          <p:cNvSpPr>
            <a:spLocks noChangeArrowheads="1"/>
          </p:cNvSpPr>
          <p:nvPr userDrawn="1"/>
        </p:nvSpPr>
        <p:spPr bwMode="auto">
          <a:xfrm flipV="1">
            <a:off x="0" y="908050"/>
            <a:ext cx="9144000" cy="5949950"/>
          </a:xfrm>
          <a:prstGeom prst="rect">
            <a:avLst/>
          </a:prstGeom>
          <a:solidFill>
            <a:schemeClr val="bg2">
              <a:alpha val="67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t-BR"/>
          </a:p>
        </p:txBody>
      </p:sp>
      <p:sp>
        <p:nvSpPr>
          <p:cNvPr id="1034" name="Rectangle 10"/>
          <p:cNvSpPr>
            <a:spLocks noChangeArrowheads="1"/>
          </p:cNvSpPr>
          <p:nvPr userDrawn="1"/>
        </p:nvSpPr>
        <p:spPr bwMode="auto">
          <a:xfrm flipV="1">
            <a:off x="0" y="0"/>
            <a:ext cx="9144000" cy="188913"/>
          </a:xfrm>
          <a:prstGeom prst="rect">
            <a:avLst/>
          </a:prstGeom>
          <a:solidFill>
            <a:schemeClr val="bg2">
              <a:alpha val="67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3386708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3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 descr="1286945_81584409"/>
          <p:cNvPicPr>
            <a:picLocks noChangeAspect="1" noChangeArrowheads="1"/>
          </p:cNvPicPr>
          <p:nvPr userDrawn="1"/>
        </p:nvPicPr>
        <p:blipFill>
          <a:blip r:embed="rId3" cstate="screen">
            <a:lum bright="62000" contrast="-78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3" name="Rectangle 9"/>
          <p:cNvSpPr>
            <a:spLocks noChangeArrowheads="1"/>
          </p:cNvSpPr>
          <p:nvPr userDrawn="1"/>
        </p:nvSpPr>
        <p:spPr bwMode="auto">
          <a:xfrm flipV="1">
            <a:off x="0" y="0"/>
            <a:ext cx="9144000" cy="6858000"/>
          </a:xfrm>
          <a:prstGeom prst="rect">
            <a:avLst/>
          </a:prstGeom>
          <a:solidFill>
            <a:schemeClr val="bg2">
              <a:alpha val="67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9380411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6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658" name="Picture 2" descr="1286945_81584409"/>
          <p:cNvPicPr>
            <a:picLocks noChangeAspect="1" noChangeArrowheads="1"/>
          </p:cNvPicPr>
          <p:nvPr userDrawn="1"/>
        </p:nvPicPr>
        <p:blipFill>
          <a:blip r:embed="rId3" cstate="screen">
            <a:lum bright="62000" contrast="-78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0659" name="Rectangle 3"/>
          <p:cNvSpPr>
            <a:spLocks noChangeArrowheads="1"/>
          </p:cNvSpPr>
          <p:nvPr userDrawn="1"/>
        </p:nvSpPr>
        <p:spPr bwMode="auto">
          <a:xfrm flipV="1">
            <a:off x="0" y="2755900"/>
            <a:ext cx="9144000" cy="1195388"/>
          </a:xfrm>
          <a:prstGeom prst="rect">
            <a:avLst/>
          </a:prstGeom>
          <a:solidFill>
            <a:srgbClr val="719B2D">
              <a:alpha val="67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t-BR"/>
          </a:p>
        </p:txBody>
      </p:sp>
      <p:sp>
        <p:nvSpPr>
          <p:cNvPr id="70660" name="Rectangle 4"/>
          <p:cNvSpPr>
            <a:spLocks noChangeArrowheads="1"/>
          </p:cNvSpPr>
          <p:nvPr userDrawn="1"/>
        </p:nvSpPr>
        <p:spPr bwMode="auto">
          <a:xfrm flipV="1">
            <a:off x="0" y="4076700"/>
            <a:ext cx="9144000" cy="2781300"/>
          </a:xfrm>
          <a:prstGeom prst="rect">
            <a:avLst/>
          </a:prstGeom>
          <a:solidFill>
            <a:schemeClr val="bg2">
              <a:alpha val="67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t-BR"/>
          </a:p>
        </p:txBody>
      </p:sp>
      <p:sp>
        <p:nvSpPr>
          <p:cNvPr id="70661" name="Rectangle 5"/>
          <p:cNvSpPr>
            <a:spLocks noChangeArrowheads="1"/>
          </p:cNvSpPr>
          <p:nvPr userDrawn="1"/>
        </p:nvSpPr>
        <p:spPr bwMode="auto">
          <a:xfrm flipV="1">
            <a:off x="0" y="0"/>
            <a:ext cx="9144000" cy="2636838"/>
          </a:xfrm>
          <a:prstGeom prst="rect">
            <a:avLst/>
          </a:prstGeom>
          <a:solidFill>
            <a:schemeClr val="bg2">
              <a:alpha val="67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33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t-BR"/>
          </a:p>
        </p:txBody>
      </p:sp>
      <p:sp>
        <p:nvSpPr>
          <p:cNvPr id="21" name="CaixaDeTexto 20"/>
          <p:cNvSpPr txBox="1"/>
          <p:nvPr/>
        </p:nvSpPr>
        <p:spPr>
          <a:xfrm>
            <a:off x="323528" y="1196752"/>
            <a:ext cx="8424936" cy="50475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0"/>
              </a:spcBef>
              <a:buFont typeface="Arial" panose="020B0604020202020204" pitchFamily="34" charset="0"/>
              <a:buChar char="•"/>
              <a:tabLst>
                <a:tab pos="2960688" algn="l"/>
              </a:tabLst>
            </a:pPr>
            <a:r>
              <a:rPr lang="pt-BR" sz="1400" b="1" dirty="0" smtClean="0">
                <a:latin typeface="+mj-lt"/>
              </a:rPr>
              <a:t>Ter um LMS único</a:t>
            </a:r>
          </a:p>
          <a:p>
            <a:pPr>
              <a:spcBef>
                <a:spcPts val="0"/>
              </a:spcBef>
              <a:tabLst>
                <a:tab pos="2960688" algn="l"/>
              </a:tabLst>
            </a:pPr>
            <a:endParaRPr lang="pt-BR" sz="1400" dirty="0">
              <a:latin typeface="+mj-lt"/>
            </a:endParaRPr>
          </a:p>
          <a:p>
            <a:pPr marL="285750" indent="-285750">
              <a:spcBef>
                <a:spcPts val="0"/>
              </a:spcBef>
              <a:buFontTx/>
              <a:buChar char="-"/>
              <a:tabLst>
                <a:tab pos="2960688" algn="l"/>
              </a:tabLst>
            </a:pPr>
            <a:r>
              <a:rPr lang="pt-BR" sz="1400" dirty="0" smtClean="0">
                <a:latin typeface="+mj-lt"/>
              </a:rPr>
              <a:t>Hoje existem dois </a:t>
            </a:r>
            <a:r>
              <a:rPr lang="pt-BR" sz="1400" dirty="0" err="1" smtClean="0">
                <a:latin typeface="+mj-lt"/>
              </a:rPr>
              <a:t>Moodles</a:t>
            </a:r>
            <a:r>
              <a:rPr lang="pt-BR" sz="1400" dirty="0" smtClean="0">
                <a:latin typeface="+mj-lt"/>
              </a:rPr>
              <a:t> (Universidade Online e Aprendizado Online). Proporcionará facilidade no gerenciamento da plataforma.</a:t>
            </a:r>
          </a:p>
          <a:p>
            <a:pPr>
              <a:spcBef>
                <a:spcPts val="0"/>
              </a:spcBef>
              <a:tabLst>
                <a:tab pos="2960688" algn="l"/>
              </a:tabLst>
            </a:pPr>
            <a:endParaRPr lang="pt-BR" sz="1400" dirty="0">
              <a:latin typeface="+mj-lt"/>
            </a:endParaRPr>
          </a:p>
          <a:p>
            <a:pPr marL="285750" lvl="0" indent="-285750">
              <a:spcBef>
                <a:spcPts val="0"/>
              </a:spcBef>
              <a:buFont typeface="Arial" panose="020B0604020202020204" pitchFamily="34" charset="0"/>
              <a:buChar char="•"/>
              <a:tabLst>
                <a:tab pos="2960688" algn="l"/>
              </a:tabLst>
            </a:pPr>
            <a:r>
              <a:rPr lang="pt-BR" sz="1400" b="1" dirty="0">
                <a:solidFill>
                  <a:prstClr val="black"/>
                </a:solidFill>
                <a:latin typeface="Calibri"/>
              </a:rPr>
              <a:t>Layout amigável e de fácil navegabilidade</a:t>
            </a:r>
          </a:p>
          <a:p>
            <a:pPr lvl="0">
              <a:spcBef>
                <a:spcPts val="0"/>
              </a:spcBef>
              <a:tabLst>
                <a:tab pos="2960688" algn="l"/>
              </a:tabLst>
            </a:pPr>
            <a:endParaRPr lang="pt-BR" sz="1400" dirty="0">
              <a:solidFill>
                <a:prstClr val="black"/>
              </a:solidFill>
              <a:latin typeface="Calibri"/>
            </a:endParaRPr>
          </a:p>
          <a:p>
            <a:pPr marL="171450" lvl="0" indent="-171450">
              <a:spcBef>
                <a:spcPts val="0"/>
              </a:spcBef>
              <a:buFontTx/>
              <a:buChar char="-"/>
              <a:tabLst>
                <a:tab pos="2960688" algn="l"/>
              </a:tabLst>
            </a:pPr>
            <a:r>
              <a:rPr lang="pt-BR" sz="1400" dirty="0">
                <a:solidFill>
                  <a:prstClr val="black"/>
                </a:solidFill>
                <a:latin typeface="Calibri"/>
              </a:rPr>
              <a:t>Padronização do layout para colaborador e cooperado. Exemplo: existem botões com a mesma funcionalidade mas com nomenclatura </a:t>
            </a:r>
            <a:r>
              <a:rPr lang="pt-BR" sz="1400" dirty="0" smtClean="0">
                <a:solidFill>
                  <a:prstClr val="black"/>
                </a:solidFill>
                <a:latin typeface="Calibri"/>
              </a:rPr>
              <a:t>diferente.</a:t>
            </a:r>
          </a:p>
          <a:p>
            <a:pPr marL="171450" lvl="0" indent="-171450">
              <a:spcBef>
                <a:spcPts val="0"/>
              </a:spcBef>
              <a:buFontTx/>
              <a:buChar char="-"/>
              <a:tabLst>
                <a:tab pos="2960688" algn="l"/>
              </a:tabLst>
            </a:pPr>
            <a:r>
              <a:rPr lang="pt-BR" sz="1400" dirty="0" smtClean="0">
                <a:solidFill>
                  <a:srgbClr val="006600"/>
                </a:solidFill>
                <a:latin typeface="Calibri"/>
              </a:rPr>
              <a:t>Alterar o estilo do layout para que mantenha a identidade visual de acordo com o manual da marca e com o novo estilo de layout das demais ferramentas da Unimed-BH (nova Intranet, novo Site do Cooperado).</a:t>
            </a:r>
            <a:endParaRPr lang="pt-BR" sz="1400" dirty="0">
              <a:solidFill>
                <a:srgbClr val="006600"/>
              </a:solidFill>
              <a:latin typeface="Calibri"/>
            </a:endParaRPr>
          </a:p>
          <a:p>
            <a:pPr marL="171450" lvl="0" indent="-171450">
              <a:spcBef>
                <a:spcPts val="0"/>
              </a:spcBef>
              <a:buFontTx/>
              <a:buChar char="-"/>
              <a:tabLst>
                <a:tab pos="2960688" algn="l"/>
              </a:tabLst>
            </a:pPr>
            <a:r>
              <a:rPr lang="pt-BR" sz="1400" dirty="0">
                <a:solidFill>
                  <a:srgbClr val="006600"/>
                </a:solidFill>
                <a:latin typeface="Calibri"/>
              </a:rPr>
              <a:t>“Limpar” o layout: manter apenas as funções necessárias. Exemplo: botão </a:t>
            </a:r>
            <a:r>
              <a:rPr lang="pt-BR" sz="1400" i="1" u="sng" dirty="0">
                <a:solidFill>
                  <a:srgbClr val="006600"/>
                </a:solidFill>
                <a:latin typeface="Calibri"/>
              </a:rPr>
              <a:t>Notícias</a:t>
            </a:r>
            <a:r>
              <a:rPr lang="pt-BR" sz="1400" dirty="0">
                <a:solidFill>
                  <a:srgbClr val="006600"/>
                </a:solidFill>
                <a:latin typeface="Calibri"/>
              </a:rPr>
              <a:t> para o colaborador (não há acesso e a atualização não é frequente).</a:t>
            </a:r>
          </a:p>
          <a:p>
            <a:pPr marL="171450" lvl="0" indent="-171450">
              <a:spcBef>
                <a:spcPts val="0"/>
              </a:spcBef>
              <a:buFontTx/>
              <a:buChar char="-"/>
              <a:tabLst>
                <a:tab pos="2960688" algn="l"/>
              </a:tabLst>
            </a:pPr>
            <a:r>
              <a:rPr lang="pt-BR" sz="1400" dirty="0">
                <a:solidFill>
                  <a:srgbClr val="006600"/>
                </a:solidFill>
                <a:latin typeface="Calibri"/>
              </a:rPr>
              <a:t>Diminuir consideravelmente o número de cliques para que o usuário acesso o curso. Exemplo: 4 cliques para o colaborador e 7 cliques para o cooperado (após </a:t>
            </a:r>
            <a:r>
              <a:rPr lang="pt-BR" sz="1400" dirty="0" err="1">
                <a:solidFill>
                  <a:srgbClr val="006600"/>
                </a:solidFill>
                <a:latin typeface="Calibri"/>
              </a:rPr>
              <a:t>login</a:t>
            </a:r>
            <a:r>
              <a:rPr lang="pt-BR" sz="1400" dirty="0" smtClean="0">
                <a:solidFill>
                  <a:srgbClr val="006600"/>
                </a:solidFill>
                <a:latin typeface="Calibri"/>
              </a:rPr>
              <a:t>).</a:t>
            </a:r>
            <a:endParaRPr lang="pt-BR" sz="1400" dirty="0" smtClean="0">
              <a:solidFill>
                <a:srgbClr val="006600"/>
              </a:solidFill>
              <a:latin typeface="+mj-lt"/>
            </a:endParaRPr>
          </a:p>
          <a:p>
            <a:pPr marL="285750" indent="-285750">
              <a:spcBef>
                <a:spcPts val="0"/>
              </a:spcBef>
              <a:buFont typeface="Arial" panose="020B0604020202020204" pitchFamily="34" charset="0"/>
              <a:buChar char="•"/>
              <a:tabLst>
                <a:tab pos="2960688" algn="l"/>
              </a:tabLst>
            </a:pPr>
            <a:endParaRPr lang="pt-BR" sz="1400" dirty="0" smtClean="0">
              <a:latin typeface="+mj-lt"/>
            </a:endParaRPr>
          </a:p>
          <a:p>
            <a:pPr marL="285750" indent="-285750">
              <a:spcBef>
                <a:spcPts val="0"/>
              </a:spcBef>
              <a:buFont typeface="Arial" panose="020B0604020202020204" pitchFamily="34" charset="0"/>
              <a:buChar char="•"/>
              <a:tabLst>
                <a:tab pos="2960688" algn="l"/>
              </a:tabLst>
            </a:pPr>
            <a:r>
              <a:rPr lang="pt-BR" sz="1400" b="1" dirty="0" smtClean="0">
                <a:latin typeface="+mj-lt"/>
              </a:rPr>
              <a:t>Plataforma responsiva</a:t>
            </a:r>
          </a:p>
          <a:p>
            <a:pPr>
              <a:spcBef>
                <a:spcPts val="0"/>
              </a:spcBef>
              <a:tabLst>
                <a:tab pos="2960688" algn="l"/>
              </a:tabLst>
            </a:pPr>
            <a:endParaRPr lang="pt-BR" sz="1400" dirty="0">
              <a:latin typeface="+mj-lt"/>
            </a:endParaRPr>
          </a:p>
          <a:p>
            <a:pPr marL="285750" indent="-285750">
              <a:spcBef>
                <a:spcPts val="0"/>
              </a:spcBef>
              <a:buFontTx/>
              <a:buChar char="-"/>
              <a:tabLst>
                <a:tab pos="2960688" algn="l"/>
              </a:tabLst>
            </a:pPr>
            <a:r>
              <a:rPr lang="pt-BR" sz="1400" dirty="0" smtClean="0">
                <a:latin typeface="+mj-lt"/>
              </a:rPr>
              <a:t>Possibilidade de acessar através de diversos dispositivos móveis.</a:t>
            </a:r>
          </a:p>
          <a:p>
            <a:pPr marL="285750" indent="-285750">
              <a:spcBef>
                <a:spcPts val="0"/>
              </a:spcBef>
              <a:buFontTx/>
              <a:buChar char="-"/>
              <a:tabLst>
                <a:tab pos="2960688" algn="l"/>
              </a:tabLst>
            </a:pPr>
            <a:r>
              <a:rPr lang="pt-BR" sz="1400" dirty="0" smtClean="0">
                <a:latin typeface="+mj-lt"/>
              </a:rPr>
              <a:t>Acesso pelo </a:t>
            </a:r>
            <a:r>
              <a:rPr lang="pt-BR" sz="1400" dirty="0" err="1" smtClean="0">
                <a:latin typeface="+mj-lt"/>
              </a:rPr>
              <a:t>App</a:t>
            </a:r>
            <a:r>
              <a:rPr lang="pt-BR" sz="1400" dirty="0" smtClean="0">
                <a:latin typeface="+mj-lt"/>
              </a:rPr>
              <a:t> do cooperado.</a:t>
            </a:r>
          </a:p>
          <a:p>
            <a:pPr marL="285750" indent="-285750">
              <a:spcBef>
                <a:spcPts val="0"/>
              </a:spcBef>
              <a:buFont typeface="Arial" panose="020B0604020202020204" pitchFamily="34" charset="0"/>
              <a:buChar char="•"/>
              <a:tabLst>
                <a:tab pos="2960688" algn="l"/>
              </a:tabLst>
            </a:pPr>
            <a:endParaRPr lang="pt-BR" sz="1400" dirty="0" smtClean="0">
              <a:latin typeface="+mj-lt"/>
            </a:endParaRPr>
          </a:p>
          <a:p>
            <a:pPr>
              <a:spcBef>
                <a:spcPts val="0"/>
              </a:spcBef>
              <a:tabLst>
                <a:tab pos="2960688" algn="l"/>
              </a:tabLst>
            </a:pPr>
            <a:endParaRPr lang="pt-BR" sz="1400" dirty="0" smtClean="0">
              <a:latin typeface="+mj-lt"/>
            </a:endParaRPr>
          </a:p>
          <a:p>
            <a:pPr marL="285750" indent="-285750">
              <a:spcBef>
                <a:spcPts val="0"/>
              </a:spcBef>
              <a:buFont typeface="Arial" panose="020B0604020202020204" pitchFamily="34" charset="0"/>
              <a:buChar char="•"/>
              <a:tabLst>
                <a:tab pos="2960688" algn="l"/>
              </a:tabLst>
            </a:pPr>
            <a:r>
              <a:rPr lang="pt-BR" sz="1400" b="1" dirty="0" smtClean="0">
                <a:latin typeface="+mj-lt"/>
              </a:rPr>
              <a:t>SSO com Site Cooperados</a:t>
            </a:r>
            <a:r>
              <a:rPr lang="pt-BR" sz="1400" b="1" dirty="0">
                <a:latin typeface="+mj-lt"/>
              </a:rPr>
              <a:t> </a:t>
            </a:r>
            <a:r>
              <a:rPr lang="pt-BR" sz="1400" b="1" dirty="0" smtClean="0">
                <a:latin typeface="+mj-lt"/>
              </a:rPr>
              <a:t>e Intranet </a:t>
            </a:r>
            <a:r>
              <a:rPr lang="pt-BR" sz="1400" dirty="0">
                <a:latin typeface="+mj-lt"/>
              </a:rPr>
              <a:t>	</a:t>
            </a:r>
            <a:endParaRPr lang="pt-BR" sz="1400" dirty="0" smtClean="0">
              <a:latin typeface="+mj-lt"/>
            </a:endParaRPr>
          </a:p>
        </p:txBody>
      </p:sp>
      <p:sp>
        <p:nvSpPr>
          <p:cNvPr id="2" name="CaixaDeTexto 1"/>
          <p:cNvSpPr txBox="1"/>
          <p:nvPr/>
        </p:nvSpPr>
        <p:spPr>
          <a:xfrm>
            <a:off x="0" y="341702"/>
            <a:ext cx="76221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b="1" dirty="0" smtClean="0">
                <a:solidFill>
                  <a:srgbClr val="0066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APRIMORAMENTOS PLATAFORMA ATUAL: 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995547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33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t-BR"/>
          </a:p>
        </p:txBody>
      </p:sp>
      <p:sp>
        <p:nvSpPr>
          <p:cNvPr id="21" name="CaixaDeTexto 20"/>
          <p:cNvSpPr txBox="1"/>
          <p:nvPr/>
        </p:nvSpPr>
        <p:spPr>
          <a:xfrm>
            <a:off x="323528" y="880392"/>
            <a:ext cx="8496944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0"/>
              </a:spcBef>
              <a:tabLst>
                <a:tab pos="2960688" algn="l"/>
              </a:tabLst>
            </a:pPr>
            <a:endParaRPr lang="pt-BR" sz="1400" dirty="0" smtClean="0">
              <a:latin typeface="+mj-lt"/>
            </a:endParaRPr>
          </a:p>
          <a:p>
            <a:pPr marL="285750" indent="-285750">
              <a:spcBef>
                <a:spcPts val="0"/>
              </a:spcBef>
              <a:buFont typeface="Arial" panose="020B0604020202020204" pitchFamily="34" charset="0"/>
              <a:buChar char="•"/>
              <a:tabLst>
                <a:tab pos="2960688" algn="l"/>
              </a:tabLst>
            </a:pPr>
            <a:r>
              <a:rPr lang="pt-BR" sz="1400" b="1" dirty="0">
                <a:latin typeface="+mj-lt"/>
              </a:rPr>
              <a:t>A</a:t>
            </a:r>
            <a:r>
              <a:rPr lang="pt-BR" sz="1400" b="1" dirty="0" smtClean="0">
                <a:latin typeface="+mj-lt"/>
              </a:rPr>
              <a:t>utonomia para trabalharmos na plataforma (treinamento no </a:t>
            </a:r>
            <a:r>
              <a:rPr lang="pt-BR" sz="1400" b="1" dirty="0" err="1" smtClean="0">
                <a:latin typeface="+mj-lt"/>
              </a:rPr>
              <a:t>Moodle</a:t>
            </a:r>
            <a:r>
              <a:rPr lang="pt-BR" sz="1400" b="1" dirty="0" smtClean="0">
                <a:latin typeface="+mj-lt"/>
              </a:rPr>
              <a:t>)</a:t>
            </a:r>
          </a:p>
          <a:p>
            <a:pPr>
              <a:spcBef>
                <a:spcPts val="0"/>
              </a:spcBef>
              <a:tabLst>
                <a:tab pos="2960688" algn="l"/>
              </a:tabLst>
            </a:pPr>
            <a:endParaRPr lang="pt-BR" sz="1400" dirty="0">
              <a:latin typeface="+mj-lt"/>
            </a:endParaRPr>
          </a:p>
          <a:p>
            <a:pPr marL="171450" indent="-171450">
              <a:spcBef>
                <a:spcPts val="0"/>
              </a:spcBef>
              <a:buFontTx/>
              <a:buChar char="-"/>
              <a:tabLst>
                <a:tab pos="2960688" algn="l"/>
              </a:tabLst>
            </a:pPr>
            <a:r>
              <a:rPr lang="pt-BR" sz="1400" dirty="0" smtClean="0">
                <a:latin typeface="+mj-lt"/>
              </a:rPr>
              <a:t>Fazer inscrições me lote</a:t>
            </a:r>
          </a:p>
          <a:p>
            <a:pPr marL="171450" indent="-171450">
              <a:spcBef>
                <a:spcPts val="0"/>
              </a:spcBef>
              <a:buFontTx/>
              <a:buChar char="-"/>
              <a:tabLst>
                <a:tab pos="2960688" algn="l"/>
              </a:tabLst>
            </a:pPr>
            <a:r>
              <a:rPr lang="pt-BR" sz="1400" dirty="0" smtClean="0">
                <a:latin typeface="+mj-lt"/>
              </a:rPr>
              <a:t>Gerar relatórios</a:t>
            </a:r>
          </a:p>
          <a:p>
            <a:pPr marL="171450" indent="-171450">
              <a:spcBef>
                <a:spcPts val="0"/>
              </a:spcBef>
              <a:buFontTx/>
              <a:buChar char="-"/>
              <a:tabLst>
                <a:tab pos="2960688" algn="l"/>
              </a:tabLst>
            </a:pPr>
            <a:r>
              <a:rPr lang="pt-BR" sz="1400" dirty="0" smtClean="0">
                <a:latin typeface="+mj-lt"/>
              </a:rPr>
              <a:t>Verificar log de acesso</a:t>
            </a:r>
          </a:p>
          <a:p>
            <a:pPr>
              <a:spcBef>
                <a:spcPts val="0"/>
              </a:spcBef>
              <a:tabLst>
                <a:tab pos="2960688" algn="l"/>
              </a:tabLst>
            </a:pPr>
            <a:endParaRPr lang="pt-BR" sz="1400" dirty="0" smtClean="0">
              <a:latin typeface="+mj-lt"/>
            </a:endParaRPr>
          </a:p>
          <a:p>
            <a:pPr>
              <a:spcBef>
                <a:spcPts val="0"/>
              </a:spcBef>
              <a:tabLst>
                <a:tab pos="2960688" algn="l"/>
              </a:tabLst>
            </a:pPr>
            <a:r>
              <a:rPr lang="pt-BR" sz="1400" dirty="0" smtClean="0">
                <a:latin typeface="+mj-lt"/>
              </a:rPr>
              <a:t>OBS: manteríamos o fornecedor para realizar essas funções caso a equipe interna não possua tempo hábil para realizar</a:t>
            </a:r>
          </a:p>
          <a:p>
            <a:pPr marL="285750" indent="-285750">
              <a:spcBef>
                <a:spcPts val="0"/>
              </a:spcBef>
              <a:buFont typeface="Arial" panose="020B0604020202020204" pitchFamily="34" charset="0"/>
              <a:buChar char="•"/>
              <a:tabLst>
                <a:tab pos="2960688" algn="l"/>
              </a:tabLst>
            </a:pPr>
            <a:endParaRPr lang="pt-BR" sz="1400" dirty="0">
              <a:latin typeface="+mj-lt"/>
            </a:endParaRPr>
          </a:p>
          <a:p>
            <a:pPr marL="285750" indent="-285750">
              <a:spcBef>
                <a:spcPts val="0"/>
              </a:spcBef>
              <a:buFont typeface="Arial" panose="020B0604020202020204" pitchFamily="34" charset="0"/>
              <a:buChar char="•"/>
              <a:tabLst>
                <a:tab pos="2960688" algn="l"/>
              </a:tabLst>
            </a:pPr>
            <a:r>
              <a:rPr lang="pt-BR" sz="1400" b="1" dirty="0" smtClean="0">
                <a:latin typeface="+mj-lt"/>
              </a:rPr>
              <a:t>Melhorar a forma de upload da massa de usuários da plataforma</a:t>
            </a:r>
          </a:p>
          <a:p>
            <a:pPr>
              <a:spcBef>
                <a:spcPts val="0"/>
              </a:spcBef>
              <a:tabLst>
                <a:tab pos="2960688" algn="l"/>
              </a:tabLst>
            </a:pPr>
            <a:endParaRPr lang="pt-BR" sz="1400" dirty="0">
              <a:latin typeface="+mj-lt"/>
            </a:endParaRPr>
          </a:p>
          <a:p>
            <a:pPr marL="285750" indent="-285750">
              <a:spcBef>
                <a:spcPts val="0"/>
              </a:spcBef>
              <a:buFontTx/>
              <a:buChar char="-"/>
              <a:tabLst>
                <a:tab pos="2960688" algn="l"/>
              </a:tabLst>
            </a:pPr>
            <a:r>
              <a:rPr lang="pt-BR" sz="1400" dirty="0" smtClean="0">
                <a:latin typeface="+mj-lt"/>
              </a:rPr>
              <a:t>Realizar upload semanal (atualização dos dados) somente para colaboradores que tiveram alguma alteração de cadastro na semana. Esta melhoria poderá diminuir o gasto com a administração da plataforma, já que o trabalho seria mais rápido.</a:t>
            </a:r>
          </a:p>
          <a:p>
            <a:pPr marL="285750" indent="-285750">
              <a:spcBef>
                <a:spcPts val="0"/>
              </a:spcBef>
              <a:buFontTx/>
              <a:buChar char="-"/>
              <a:tabLst>
                <a:tab pos="2960688" algn="l"/>
              </a:tabLst>
            </a:pPr>
            <a:r>
              <a:rPr lang="pt-BR" sz="1400" dirty="0" smtClean="0">
                <a:latin typeface="+mj-lt"/>
              </a:rPr>
              <a:t>Criar rotina de atualização dos dados dos médicos cooperados.</a:t>
            </a:r>
          </a:p>
          <a:p>
            <a:pPr>
              <a:spcBef>
                <a:spcPts val="0"/>
              </a:spcBef>
              <a:tabLst>
                <a:tab pos="2960688" algn="l"/>
              </a:tabLst>
            </a:pPr>
            <a:endParaRPr lang="pt-BR" sz="1400" dirty="0">
              <a:latin typeface="+mj-lt"/>
            </a:endParaRPr>
          </a:p>
          <a:p>
            <a:pPr marL="285750" indent="-285750">
              <a:spcBef>
                <a:spcPts val="0"/>
              </a:spcBef>
              <a:buFont typeface="Arial" panose="020B0604020202020204" pitchFamily="34" charset="0"/>
              <a:buChar char="•"/>
              <a:tabLst>
                <a:tab pos="2960688" algn="l"/>
              </a:tabLst>
            </a:pPr>
            <a:endParaRPr lang="pt-BR" sz="1400" dirty="0" smtClean="0">
              <a:latin typeface="+mj-lt"/>
            </a:endParaRPr>
          </a:p>
          <a:p>
            <a:pPr marL="285750" indent="-285750">
              <a:spcBef>
                <a:spcPts val="0"/>
              </a:spcBef>
              <a:buFont typeface="Arial" panose="020B0604020202020204" pitchFamily="34" charset="0"/>
              <a:buChar char="•"/>
              <a:tabLst>
                <a:tab pos="2960688" algn="l"/>
              </a:tabLst>
            </a:pPr>
            <a:r>
              <a:rPr lang="pt-BR" sz="1400" b="1" dirty="0" smtClean="0">
                <a:latin typeface="+mj-lt"/>
              </a:rPr>
              <a:t>Relatórios</a:t>
            </a:r>
          </a:p>
          <a:p>
            <a:pPr>
              <a:spcBef>
                <a:spcPts val="0"/>
              </a:spcBef>
              <a:tabLst>
                <a:tab pos="2960688" algn="l"/>
              </a:tabLst>
            </a:pPr>
            <a:endParaRPr lang="pt-BR" sz="1400" dirty="0">
              <a:latin typeface="+mj-lt"/>
            </a:endParaRPr>
          </a:p>
          <a:p>
            <a:pPr marL="285750" indent="-285750">
              <a:spcBef>
                <a:spcPts val="0"/>
              </a:spcBef>
              <a:buFontTx/>
              <a:buChar char="-"/>
              <a:tabLst>
                <a:tab pos="2960688" algn="l"/>
              </a:tabLst>
            </a:pPr>
            <a:r>
              <a:rPr lang="pt-BR" sz="1400" dirty="0" smtClean="0">
                <a:latin typeface="+mj-lt"/>
              </a:rPr>
              <a:t>Limpar </a:t>
            </a:r>
            <a:r>
              <a:rPr lang="pt-BR" sz="1400" dirty="0">
                <a:latin typeface="+mj-lt"/>
              </a:rPr>
              <a:t>as duplicidades existentes nos cursos para que o relatório seja fidedigno (colaboradores</a:t>
            </a:r>
            <a:r>
              <a:rPr lang="pt-BR" sz="1400" dirty="0" smtClean="0">
                <a:latin typeface="+mj-lt"/>
              </a:rPr>
              <a:t>)</a:t>
            </a:r>
          </a:p>
          <a:p>
            <a:pPr marL="285750" indent="-285750">
              <a:spcBef>
                <a:spcPts val="0"/>
              </a:spcBef>
              <a:buFontTx/>
              <a:buChar char="-"/>
              <a:tabLst>
                <a:tab pos="2960688" algn="l"/>
              </a:tabLst>
            </a:pPr>
            <a:r>
              <a:rPr lang="pt-BR" sz="1400" dirty="0" smtClean="0">
                <a:latin typeface="+mj-lt"/>
              </a:rPr>
              <a:t>Demais melhorias nos relatórios já foram iniciadas pela urgência da demanda	</a:t>
            </a:r>
            <a:endParaRPr lang="pt-BR" sz="1400" b="1" dirty="0">
              <a:solidFill>
                <a:srgbClr val="C00000"/>
              </a:solidFill>
              <a:latin typeface="+mj-lt"/>
            </a:endParaRPr>
          </a:p>
        </p:txBody>
      </p:sp>
      <p:sp>
        <p:nvSpPr>
          <p:cNvPr id="2" name="CaixaDeTexto 1"/>
          <p:cNvSpPr txBox="1"/>
          <p:nvPr/>
        </p:nvSpPr>
        <p:spPr>
          <a:xfrm>
            <a:off x="0" y="341702"/>
            <a:ext cx="76221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b="1" dirty="0" smtClean="0">
                <a:solidFill>
                  <a:srgbClr val="0066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APRIMORAMENTOS PLATAFORMA ATUAL: 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431861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251520" y="332656"/>
            <a:ext cx="28921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2400" dirty="0" smtClean="0">
                <a:solidFill>
                  <a:schemeClr val="bg1">
                    <a:lumMod val="95000"/>
                  </a:schemeClr>
                </a:solidFill>
              </a:rPr>
              <a:t>Aprendizado Online</a:t>
            </a:r>
            <a:endParaRPr lang="pt-BR" sz="24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3" name="CaixaDeTexto 2"/>
          <p:cNvSpPr txBox="1"/>
          <p:nvPr/>
        </p:nvSpPr>
        <p:spPr>
          <a:xfrm>
            <a:off x="0" y="888975"/>
            <a:ext cx="379623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400" dirty="0" smtClean="0"/>
              <a:t>1) Excesso de cliques para acessar um curso</a:t>
            </a:r>
            <a:endParaRPr lang="pt-BR" sz="1400" dirty="0"/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964" y="1196752"/>
            <a:ext cx="3200355" cy="1800200"/>
          </a:xfrm>
          <a:prstGeom prst="rect">
            <a:avLst/>
          </a:prstGeom>
        </p:spPr>
      </p:pic>
      <p:pic>
        <p:nvPicPr>
          <p:cNvPr id="5" name="Imagem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8944" y="3068960"/>
            <a:ext cx="3190375" cy="1794586"/>
          </a:xfrm>
          <a:prstGeom prst="rect">
            <a:avLst/>
          </a:prstGeom>
        </p:spPr>
      </p:pic>
      <p:pic>
        <p:nvPicPr>
          <p:cNvPr id="6" name="Imagem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4383" y="4957986"/>
            <a:ext cx="3195553" cy="1797499"/>
          </a:xfrm>
          <a:prstGeom prst="rect">
            <a:avLst/>
          </a:prstGeom>
        </p:spPr>
      </p:pic>
      <p:pic>
        <p:nvPicPr>
          <p:cNvPr id="7" name="Imagem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405800" y="1203354"/>
            <a:ext cx="3188618" cy="1793598"/>
          </a:xfrm>
          <a:prstGeom prst="rect">
            <a:avLst/>
          </a:prstGeom>
        </p:spPr>
      </p:pic>
      <p:pic>
        <p:nvPicPr>
          <p:cNvPr id="8" name="Imagem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394062" y="3101396"/>
            <a:ext cx="3200356" cy="1800200"/>
          </a:xfrm>
          <a:prstGeom prst="rect">
            <a:avLst/>
          </a:prstGeom>
        </p:spPr>
      </p:pic>
      <p:pic>
        <p:nvPicPr>
          <p:cNvPr id="9" name="Imagem 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394064" y="4957986"/>
            <a:ext cx="3200354" cy="1800200"/>
          </a:xfrm>
          <a:prstGeom prst="rect">
            <a:avLst/>
          </a:prstGeom>
        </p:spPr>
      </p:pic>
      <p:pic>
        <p:nvPicPr>
          <p:cNvPr id="10" name="Imagem 9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680899" y="1206461"/>
            <a:ext cx="3200356" cy="1800200"/>
          </a:xfrm>
          <a:prstGeom prst="rect">
            <a:avLst/>
          </a:prstGeom>
        </p:spPr>
      </p:pic>
      <p:sp>
        <p:nvSpPr>
          <p:cNvPr id="11" name="Retângulo 10"/>
          <p:cNvSpPr/>
          <p:nvPr/>
        </p:nvSpPr>
        <p:spPr>
          <a:xfrm>
            <a:off x="1846087" y="1628800"/>
            <a:ext cx="288032" cy="14401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2" name="Retângulo 11"/>
          <p:cNvSpPr/>
          <p:nvPr/>
        </p:nvSpPr>
        <p:spPr>
          <a:xfrm>
            <a:off x="2411760" y="3232721"/>
            <a:ext cx="288032" cy="14401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3" name="Retângulo 12"/>
          <p:cNvSpPr/>
          <p:nvPr/>
        </p:nvSpPr>
        <p:spPr>
          <a:xfrm>
            <a:off x="1259631" y="5445224"/>
            <a:ext cx="874487" cy="2880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4" name="Retângulo 13"/>
          <p:cNvSpPr/>
          <p:nvPr/>
        </p:nvSpPr>
        <p:spPr>
          <a:xfrm>
            <a:off x="4139952" y="1594520"/>
            <a:ext cx="288032" cy="14401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5" name="Retângulo 14"/>
          <p:cNvSpPr/>
          <p:nvPr/>
        </p:nvSpPr>
        <p:spPr>
          <a:xfrm>
            <a:off x="4644008" y="4437112"/>
            <a:ext cx="426754" cy="14401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6" name="Retângulo 15"/>
          <p:cNvSpPr/>
          <p:nvPr/>
        </p:nvSpPr>
        <p:spPr>
          <a:xfrm>
            <a:off x="4649302" y="6309320"/>
            <a:ext cx="288032" cy="21602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7" name="Retângulo 16"/>
          <p:cNvSpPr/>
          <p:nvPr/>
        </p:nvSpPr>
        <p:spPr>
          <a:xfrm>
            <a:off x="7972263" y="2236037"/>
            <a:ext cx="288032" cy="14401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7067415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251520" y="332656"/>
            <a:ext cx="28921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2400" dirty="0" smtClean="0">
                <a:solidFill>
                  <a:schemeClr val="bg1">
                    <a:lumMod val="95000"/>
                  </a:schemeClr>
                </a:solidFill>
              </a:rPr>
              <a:t>Aprendizado Online</a:t>
            </a:r>
            <a:endParaRPr lang="pt-BR" sz="24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3" name="CaixaDeTexto 2"/>
          <p:cNvSpPr txBox="1"/>
          <p:nvPr/>
        </p:nvSpPr>
        <p:spPr>
          <a:xfrm>
            <a:off x="0" y="888975"/>
            <a:ext cx="63511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400" dirty="0" smtClean="0"/>
              <a:t>1) Modernizar o layout. As cores são muito chapadas e excesso de </a:t>
            </a:r>
            <a:r>
              <a:rPr lang="pt-BR" sz="1400" dirty="0"/>
              <a:t>c</a:t>
            </a:r>
            <a:r>
              <a:rPr lang="pt-BR" sz="1400" dirty="0" smtClean="0"/>
              <a:t>or verde.</a:t>
            </a:r>
            <a:endParaRPr lang="pt-BR" sz="1400" dirty="0"/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1037" y="1412776"/>
            <a:ext cx="8988152" cy="50558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7308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251520" y="332656"/>
            <a:ext cx="28921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2400" dirty="0" smtClean="0">
                <a:solidFill>
                  <a:schemeClr val="bg1">
                    <a:lumMod val="95000"/>
                  </a:schemeClr>
                </a:solidFill>
              </a:rPr>
              <a:t>Aprendizado Online</a:t>
            </a:r>
            <a:endParaRPr lang="pt-BR" sz="24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3" name="CaixaDeTexto 2"/>
          <p:cNvSpPr txBox="1"/>
          <p:nvPr/>
        </p:nvSpPr>
        <p:spPr>
          <a:xfrm>
            <a:off x="0" y="888975"/>
            <a:ext cx="224452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400" dirty="0" smtClean="0"/>
              <a:t>1) Botões desnecessários</a:t>
            </a:r>
            <a:endParaRPr lang="pt-BR" sz="1400" dirty="0"/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1037" y="1412776"/>
            <a:ext cx="8988152" cy="5055836"/>
          </a:xfrm>
          <a:prstGeom prst="rect">
            <a:avLst/>
          </a:prstGeom>
        </p:spPr>
      </p:pic>
      <p:sp>
        <p:nvSpPr>
          <p:cNvPr id="5" name="Retângulo 4"/>
          <p:cNvSpPr/>
          <p:nvPr/>
        </p:nvSpPr>
        <p:spPr>
          <a:xfrm>
            <a:off x="2915816" y="2564904"/>
            <a:ext cx="2736304" cy="2880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7" name="Retângulo 6"/>
          <p:cNvSpPr/>
          <p:nvPr/>
        </p:nvSpPr>
        <p:spPr>
          <a:xfrm>
            <a:off x="1979712" y="3284984"/>
            <a:ext cx="1163946" cy="36004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35027937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251520" y="332656"/>
            <a:ext cx="28921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2400" dirty="0" smtClean="0">
                <a:solidFill>
                  <a:schemeClr val="bg1">
                    <a:lumMod val="95000"/>
                  </a:schemeClr>
                </a:solidFill>
              </a:rPr>
              <a:t>Aprendizado Online</a:t>
            </a:r>
            <a:endParaRPr lang="pt-BR" sz="24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3" name="CaixaDeTexto 2"/>
          <p:cNvSpPr txBox="1"/>
          <p:nvPr/>
        </p:nvSpPr>
        <p:spPr>
          <a:xfrm>
            <a:off x="0" y="888975"/>
            <a:ext cx="472866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400" dirty="0" smtClean="0"/>
              <a:t>1) A ideia é que o colaborador entre direto na tela abaixo </a:t>
            </a:r>
            <a:endParaRPr lang="pt-BR" sz="1400" dirty="0"/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512" y="1484784"/>
            <a:ext cx="8704967" cy="48965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360817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251520" y="332656"/>
            <a:ext cx="28921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2400" dirty="0" smtClean="0">
                <a:solidFill>
                  <a:schemeClr val="bg1">
                    <a:lumMod val="95000"/>
                  </a:schemeClr>
                </a:solidFill>
              </a:rPr>
              <a:t>Aprendizado Online</a:t>
            </a:r>
            <a:endParaRPr lang="pt-BR" sz="24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3" name="CaixaDeTexto 2"/>
          <p:cNvSpPr txBox="1"/>
          <p:nvPr/>
        </p:nvSpPr>
        <p:spPr>
          <a:xfrm>
            <a:off x="0" y="888975"/>
            <a:ext cx="559614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400" dirty="0" smtClean="0"/>
              <a:t>1) Ao clicar no status, deve aparecer o significado de cada um deles.</a:t>
            </a:r>
            <a:endParaRPr lang="pt-BR" sz="1400" dirty="0"/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512" y="1484784"/>
            <a:ext cx="8704967" cy="4896544"/>
          </a:xfrm>
          <a:prstGeom prst="rect">
            <a:avLst/>
          </a:prstGeom>
        </p:spPr>
      </p:pic>
      <p:sp>
        <p:nvSpPr>
          <p:cNvPr id="5" name="Retângulo 4"/>
          <p:cNvSpPr/>
          <p:nvPr/>
        </p:nvSpPr>
        <p:spPr>
          <a:xfrm>
            <a:off x="3995936" y="3429000"/>
            <a:ext cx="2232248" cy="21602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63817251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ixaDeTexto 2"/>
          <p:cNvSpPr txBox="1"/>
          <p:nvPr/>
        </p:nvSpPr>
        <p:spPr>
          <a:xfrm>
            <a:off x="251520" y="332656"/>
            <a:ext cx="28921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2400" dirty="0" smtClean="0">
                <a:solidFill>
                  <a:schemeClr val="bg1">
                    <a:lumMod val="95000"/>
                  </a:schemeClr>
                </a:solidFill>
              </a:rPr>
              <a:t>Aprendizado Online</a:t>
            </a:r>
            <a:endParaRPr lang="pt-BR" sz="24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4" name="CaixaDeTexto 3"/>
          <p:cNvSpPr txBox="1"/>
          <p:nvPr/>
        </p:nvSpPr>
        <p:spPr>
          <a:xfrm>
            <a:off x="0" y="888975"/>
            <a:ext cx="352692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400" dirty="0" smtClean="0"/>
              <a:t>1) Retirar data inicial e data final da busca</a:t>
            </a:r>
            <a:endParaRPr lang="pt-BR" sz="1400" dirty="0"/>
          </a:p>
        </p:txBody>
      </p:sp>
      <p:pic>
        <p:nvPicPr>
          <p:cNvPr id="2" name="Imagem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211" y="1412776"/>
            <a:ext cx="8960995" cy="5040560"/>
          </a:xfrm>
          <a:prstGeom prst="rect">
            <a:avLst/>
          </a:prstGeom>
        </p:spPr>
      </p:pic>
      <p:sp>
        <p:nvSpPr>
          <p:cNvPr id="5" name="Retângulo 4"/>
          <p:cNvSpPr/>
          <p:nvPr/>
        </p:nvSpPr>
        <p:spPr>
          <a:xfrm>
            <a:off x="1835696" y="4293096"/>
            <a:ext cx="1307962" cy="2880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16161117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ixaDeTexto 2"/>
          <p:cNvSpPr txBox="1"/>
          <p:nvPr/>
        </p:nvSpPr>
        <p:spPr>
          <a:xfrm>
            <a:off x="251520" y="332656"/>
            <a:ext cx="28921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2400" dirty="0" smtClean="0">
                <a:solidFill>
                  <a:schemeClr val="bg1">
                    <a:lumMod val="95000"/>
                  </a:schemeClr>
                </a:solidFill>
              </a:rPr>
              <a:t>Aprendizado Online</a:t>
            </a:r>
            <a:endParaRPr lang="pt-BR" sz="24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4" name="CaixaDeTexto 3"/>
          <p:cNvSpPr txBox="1"/>
          <p:nvPr/>
        </p:nvSpPr>
        <p:spPr>
          <a:xfrm>
            <a:off x="0" y="888975"/>
            <a:ext cx="429155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400" dirty="0" smtClean="0"/>
              <a:t>1) Diminuir a quantidade de áreas de conhecimento</a:t>
            </a:r>
            <a:endParaRPr lang="pt-BR" sz="1400" dirty="0"/>
          </a:p>
        </p:txBody>
      </p:sp>
      <p:pic>
        <p:nvPicPr>
          <p:cNvPr id="6" name="Imagem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512" y="1412776"/>
            <a:ext cx="8772128" cy="49343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7646136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</p:tagLst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6_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7_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5_Tema do Office">
  <a:themeElements>
    <a:clrScheme name="1_Tema do Office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1_Tema do Office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Tema do Office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1452</TotalTime>
  <Words>399</Words>
  <Application>Microsoft Office PowerPoint</Application>
  <PresentationFormat>Apresentação na tela (4:3)</PresentationFormat>
  <Paragraphs>53</Paragraphs>
  <Slides>9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3</vt:i4>
      </vt:variant>
      <vt:variant>
        <vt:lpstr>Tema</vt:lpstr>
      </vt:variant>
      <vt:variant>
        <vt:i4>4</vt:i4>
      </vt:variant>
      <vt:variant>
        <vt:lpstr>Títulos de slides</vt:lpstr>
      </vt:variant>
      <vt:variant>
        <vt:i4>9</vt:i4>
      </vt:variant>
    </vt:vector>
  </HeadingPairs>
  <TitlesOfParts>
    <vt:vector size="16" baseType="lpstr">
      <vt:lpstr>Arial</vt:lpstr>
      <vt:lpstr>Calibri</vt:lpstr>
      <vt:lpstr>Times New Roman</vt:lpstr>
      <vt:lpstr>Tema do Office</vt:lpstr>
      <vt:lpstr>6_Tema do Office</vt:lpstr>
      <vt:lpstr>7_Tema do Office</vt:lpstr>
      <vt:lpstr>5_Tema do Office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 atuação do designer de interação  na aproximação social entre  aluno e professor em EAD</dc:title>
  <dc:creator>Silvia</dc:creator>
  <cp:lastModifiedBy>Talita Fernandes Ribeiro (GEUC)</cp:lastModifiedBy>
  <cp:revision>163</cp:revision>
  <dcterms:created xsi:type="dcterms:W3CDTF">2011-07-31T14:21:03Z</dcterms:created>
  <dcterms:modified xsi:type="dcterms:W3CDTF">2016-05-06T15:53:33Z</dcterms:modified>
</cp:coreProperties>
</file>